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6" r:id="rId4"/>
    <p:sldId id="259" r:id="rId5"/>
    <p:sldId id="260" r:id="rId6"/>
    <p:sldId id="267" r:id="rId7"/>
    <p:sldId id="261" r:id="rId8"/>
    <p:sldId id="262" r:id="rId9"/>
    <p:sldId id="268" r:id="rId10"/>
    <p:sldId id="269" r:id="rId11"/>
    <p:sldId id="270" r:id="rId12"/>
    <p:sldId id="271" r:id="rId13"/>
    <p:sldId id="273" r:id="rId14"/>
    <p:sldId id="274" r:id="rId15"/>
    <p:sldId id="276" r:id="rId16"/>
    <p:sldId id="27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8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9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Исполнение плана 6 месяцев по доходам бюджетов поселений  </a:t>
            </a:r>
          </a:p>
          <a:p>
            <a:pPr>
              <a:defRPr sz="2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по состоянию на 01.07.2017 года</a:t>
            </a:r>
          </a:p>
        </c:rich>
      </c:tx>
      <c:layout>
        <c:manualLayout>
          <c:xMode val="edge"/>
          <c:yMode val="edge"/>
          <c:x val="0.13818043158178928"/>
          <c:y val="1.979818200691015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1074066961142053"/>
          <c:y val="0.21096475228732001"/>
          <c:w val="0.8892593124135294"/>
          <c:h val="0.5379386686833637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25400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25400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25400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2540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25400"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 w="25400"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-1.0927027127437547E-7"/>
                  <c:y val="2.42733649846039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4259770401305997E-3"/>
                  <c:y val="2.018392104366046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1.7599436818021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913206623526764E-3"/>
                  <c:y val="1.7599436818021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3.85356454720616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1484305510936862E-4"/>
                  <c:y val="3.853583771933471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1.998160437368909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1.453741590161491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3877324451845685E-3"/>
                  <c:y val="-5.97084207268851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3.8244594946031414E-5"/>
                  <c:y val="-1.22607422434641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-1.638457174294261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4717612837945632E-3"/>
                  <c:y val="-1.75692558080894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0176587037218312E-16"/>
                  <c:y val="6.828015220804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0927027117260959E-7"/>
                  <c:y val="8.5000974223200263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3878417154558427E-3"/>
                  <c:y val="5.663531960251693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3111339850212312E-3"/>
                  <c:y val="4.49575353299178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3952720939025003E-3"/>
                  <c:y val="5.61596694517995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3877324451845685E-3"/>
                  <c:y val="-4.2740031404371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1.2948527146023671E-4"/>
                  <c:y val="3.88725828490023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0"/>
                  <c:y val="4.05410648906485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4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1'!$B$7:$B$23</c:f>
              <c:strCache>
                <c:ptCount val="17"/>
                <c:pt idx="0">
                  <c:v>Хохловское</c:v>
                </c:pt>
                <c:pt idx="1">
                  <c:v>Савинское</c:v>
                </c:pt>
                <c:pt idx="2">
                  <c:v>Кондратовское</c:v>
                </c:pt>
                <c:pt idx="3">
                  <c:v>Кукуштанское</c:v>
                </c:pt>
                <c:pt idx="4">
                  <c:v>Пальниковское</c:v>
                </c:pt>
                <c:pt idx="5">
                  <c:v>Юго-Камское</c:v>
                </c:pt>
                <c:pt idx="6">
                  <c:v>Лобановское</c:v>
                </c:pt>
                <c:pt idx="7">
                  <c:v>Сылвенское</c:v>
                </c:pt>
                <c:pt idx="8">
                  <c:v>Платошинское</c:v>
                </c:pt>
                <c:pt idx="9">
                  <c:v>Гамовское</c:v>
                </c:pt>
                <c:pt idx="10">
                  <c:v>Усть-Качкинское</c:v>
                </c:pt>
                <c:pt idx="11">
                  <c:v>Бершетское</c:v>
                </c:pt>
                <c:pt idx="12">
                  <c:v>Заболотское</c:v>
                </c:pt>
                <c:pt idx="13">
                  <c:v>Култаевское</c:v>
                </c:pt>
                <c:pt idx="14">
                  <c:v>Фроловское</c:v>
                </c:pt>
                <c:pt idx="15">
                  <c:v>Двуреченское</c:v>
                </c:pt>
                <c:pt idx="16">
                  <c:v>Юговское</c:v>
                </c:pt>
              </c:strCache>
            </c:strRef>
          </c:cat>
          <c:val>
            <c:numRef>
              <c:f>'Табл. 1'!$L$7:$L$23</c:f>
              <c:numCache>
                <c:formatCode>#,##0.0</c:formatCode>
                <c:ptCount val="17"/>
                <c:pt idx="0">
                  <c:v>159.09935987609381</c:v>
                </c:pt>
                <c:pt idx="1">
                  <c:v>114.49090632371966</c:v>
                </c:pt>
                <c:pt idx="2">
                  <c:v>110.18322551419595</c:v>
                </c:pt>
                <c:pt idx="3">
                  <c:v>106.43956006439363</c:v>
                </c:pt>
                <c:pt idx="4">
                  <c:v>103.99036906601499</c:v>
                </c:pt>
                <c:pt idx="5">
                  <c:v>102.304423508619</c:v>
                </c:pt>
                <c:pt idx="6">
                  <c:v>101.93452970049306</c:v>
                </c:pt>
                <c:pt idx="7">
                  <c:v>101.1429962407253</c:v>
                </c:pt>
                <c:pt idx="8">
                  <c:v>100.93620838290546</c:v>
                </c:pt>
                <c:pt idx="9">
                  <c:v>100.19225930796142</c:v>
                </c:pt>
                <c:pt idx="10">
                  <c:v>100.10683042406359</c:v>
                </c:pt>
                <c:pt idx="11">
                  <c:v>99.302490216688128</c:v>
                </c:pt>
                <c:pt idx="12">
                  <c:v>99.176981230372093</c:v>
                </c:pt>
                <c:pt idx="13">
                  <c:v>95.742917656647123</c:v>
                </c:pt>
                <c:pt idx="14">
                  <c:v>92.675408361777599</c:v>
                </c:pt>
                <c:pt idx="15">
                  <c:v>86.611626474532926</c:v>
                </c:pt>
                <c:pt idx="16">
                  <c:v>72.358420414073805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280448"/>
        <c:axId val="108294528"/>
      </c:barChart>
      <c:catAx>
        <c:axId val="108280448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08294528"/>
        <c:crossesAt val="0"/>
        <c:auto val="1"/>
        <c:lblAlgn val="ctr"/>
        <c:lblOffset val="100"/>
        <c:noMultiLvlLbl val="0"/>
      </c:catAx>
      <c:valAx>
        <c:axId val="108294528"/>
        <c:scaling>
          <c:orientation val="minMax"/>
          <c:max val="160"/>
          <c:min val="0"/>
        </c:scaling>
        <c:delete val="0"/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minorGridlines>
          <c:spPr>
            <a:ln w="12700">
              <a:solidFill>
                <a:srgbClr val="99CCFF"/>
              </a:solidFill>
              <a:prstDash val="solid"/>
            </a:ln>
          </c:spPr>
        </c:min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 smtClean="0"/>
                  <a:t>% </a:t>
                </a:r>
                <a:r>
                  <a:rPr lang="ru-RU" dirty="0"/>
                  <a:t>исполнения                                                плана </a:t>
                </a:r>
              </a:p>
            </c:rich>
          </c:tx>
          <c:layout>
            <c:manualLayout>
              <c:xMode val="edge"/>
              <c:yMode val="edge"/>
              <c:x val="1.1005586125700358E-2"/>
              <c:y val="0.10465441819772528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08280448"/>
        <c:crosses val="autoZero"/>
        <c:crossBetween val="between"/>
        <c:majorUnit val="101.5"/>
        <c:minorUnit val="101.5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566424519139447E-2"/>
          <c:y val="0.11658539877998052"/>
          <c:w val="0.91624786788396062"/>
          <c:h val="0.648176203935996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01.01.2017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3837</c:v>
                </c:pt>
                <c:pt idx="1">
                  <c:v>4861</c:v>
                </c:pt>
                <c:pt idx="2">
                  <c:v>12535</c:v>
                </c:pt>
                <c:pt idx="3">
                  <c:v>6332</c:v>
                </c:pt>
                <c:pt idx="4">
                  <c:v>23957</c:v>
                </c:pt>
                <c:pt idx="5">
                  <c:v>11326</c:v>
                </c:pt>
                <c:pt idx="6">
                  <c:v>36944</c:v>
                </c:pt>
                <c:pt idx="7">
                  <c:v>11174</c:v>
                </c:pt>
                <c:pt idx="8">
                  <c:v>1555</c:v>
                </c:pt>
                <c:pt idx="9">
                  <c:v>1358</c:v>
                </c:pt>
                <c:pt idx="10">
                  <c:v>16771</c:v>
                </c:pt>
                <c:pt idx="11">
                  <c:v>10138</c:v>
                </c:pt>
                <c:pt idx="12">
                  <c:v>14074</c:v>
                </c:pt>
                <c:pt idx="13">
                  <c:v>11802</c:v>
                </c:pt>
                <c:pt idx="14">
                  <c:v>2519</c:v>
                </c:pt>
                <c:pt idx="15">
                  <c:v>10513</c:v>
                </c:pt>
                <c:pt idx="16">
                  <c:v>4776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01.07.2017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5257</c:v>
                </c:pt>
                <c:pt idx="1">
                  <c:v>6748</c:v>
                </c:pt>
                <c:pt idx="2">
                  <c:v>15589</c:v>
                </c:pt>
                <c:pt idx="3">
                  <c:v>5677</c:v>
                </c:pt>
                <c:pt idx="4">
                  <c:v>38872</c:v>
                </c:pt>
                <c:pt idx="5">
                  <c:v>13530</c:v>
                </c:pt>
                <c:pt idx="6">
                  <c:v>36505</c:v>
                </c:pt>
                <c:pt idx="7">
                  <c:v>13710</c:v>
                </c:pt>
                <c:pt idx="8">
                  <c:v>2673</c:v>
                </c:pt>
                <c:pt idx="9">
                  <c:v>2158</c:v>
                </c:pt>
                <c:pt idx="10">
                  <c:v>23411</c:v>
                </c:pt>
                <c:pt idx="11">
                  <c:v>11969</c:v>
                </c:pt>
                <c:pt idx="12">
                  <c:v>13175</c:v>
                </c:pt>
                <c:pt idx="13">
                  <c:v>10407</c:v>
                </c:pt>
                <c:pt idx="14">
                  <c:v>2667</c:v>
                </c:pt>
                <c:pt idx="15">
                  <c:v>11420</c:v>
                </c:pt>
                <c:pt idx="16">
                  <c:v>5057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141167616"/>
        <c:axId val="141173504"/>
      </c:barChart>
      <c:catAx>
        <c:axId val="1411676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 baseline="0"/>
            </a:pPr>
            <a:endParaRPr lang="ru-RU"/>
          </a:p>
        </c:txPr>
        <c:crossAx val="141173504"/>
        <c:crosses val="autoZero"/>
        <c:auto val="1"/>
        <c:lblAlgn val="ctr"/>
        <c:lblOffset val="100"/>
        <c:noMultiLvlLbl val="0"/>
      </c:catAx>
      <c:valAx>
        <c:axId val="141173504"/>
        <c:scaling>
          <c:orientation val="minMax"/>
          <c:max val="300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3.4009141103184919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411676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6573353408761031"/>
          <c:y val="6.9941841087424392E-2"/>
          <c:w val="0.44522410675191088"/>
          <c:h val="6.9265186747490687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474915869562875E-2"/>
          <c:y val="0.14622885967215765"/>
          <c:w val="0.9281883106178167"/>
          <c:h val="0.613200805971053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01.01.2017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2318</c:v>
                </c:pt>
                <c:pt idx="1">
                  <c:v>3213</c:v>
                </c:pt>
                <c:pt idx="2">
                  <c:v>5769</c:v>
                </c:pt>
                <c:pt idx="3">
                  <c:v>894</c:v>
                </c:pt>
                <c:pt idx="4">
                  <c:v>7509</c:v>
                </c:pt>
                <c:pt idx="5">
                  <c:v>4312</c:v>
                </c:pt>
                <c:pt idx="6">
                  <c:v>7156</c:v>
                </c:pt>
                <c:pt idx="7">
                  <c:v>5331</c:v>
                </c:pt>
                <c:pt idx="8">
                  <c:v>1131</c:v>
                </c:pt>
                <c:pt idx="9">
                  <c:v>1058</c:v>
                </c:pt>
                <c:pt idx="10">
                  <c:v>8135</c:v>
                </c:pt>
                <c:pt idx="11">
                  <c:v>4856</c:v>
                </c:pt>
                <c:pt idx="12">
                  <c:v>2946</c:v>
                </c:pt>
                <c:pt idx="13">
                  <c:v>3336</c:v>
                </c:pt>
                <c:pt idx="14">
                  <c:v>725</c:v>
                </c:pt>
                <c:pt idx="15">
                  <c:v>3559</c:v>
                </c:pt>
                <c:pt idx="16">
                  <c:v>1297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01.07.2017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2026</c:v>
                </c:pt>
                <c:pt idx="1">
                  <c:v>2643</c:v>
                </c:pt>
                <c:pt idx="2">
                  <c:v>4968</c:v>
                </c:pt>
                <c:pt idx="3">
                  <c:v>833</c:v>
                </c:pt>
                <c:pt idx="4">
                  <c:v>6199</c:v>
                </c:pt>
                <c:pt idx="5">
                  <c:v>3795</c:v>
                </c:pt>
                <c:pt idx="6">
                  <c:v>5794</c:v>
                </c:pt>
                <c:pt idx="7">
                  <c:v>4441</c:v>
                </c:pt>
                <c:pt idx="8">
                  <c:v>1038</c:v>
                </c:pt>
                <c:pt idx="9">
                  <c:v>944</c:v>
                </c:pt>
                <c:pt idx="10">
                  <c:v>8189</c:v>
                </c:pt>
                <c:pt idx="11">
                  <c:v>4051</c:v>
                </c:pt>
                <c:pt idx="12">
                  <c:v>2553</c:v>
                </c:pt>
                <c:pt idx="13">
                  <c:v>2819</c:v>
                </c:pt>
                <c:pt idx="14">
                  <c:v>616</c:v>
                </c:pt>
                <c:pt idx="15">
                  <c:v>3068</c:v>
                </c:pt>
                <c:pt idx="16">
                  <c:v>1131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51260160"/>
        <c:axId val="151266048"/>
      </c:barChart>
      <c:catAx>
        <c:axId val="1512601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 i="0" baseline="0"/>
            </a:pPr>
            <a:endParaRPr lang="ru-RU"/>
          </a:p>
        </c:txPr>
        <c:crossAx val="151266048"/>
        <c:crosses val="autoZero"/>
        <c:auto val="1"/>
        <c:lblAlgn val="ctr"/>
        <c:lblOffset val="100"/>
        <c:noMultiLvlLbl val="0"/>
      </c:catAx>
      <c:valAx>
        <c:axId val="151266048"/>
        <c:scaling>
          <c:orientation val="minMax"/>
          <c:max val="85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3.3263349526820252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51260160"/>
        <c:crosses val="autoZero"/>
        <c:crossBetween val="between"/>
        <c:majorUnit val="1000"/>
        <c:minorUnit val="1000"/>
      </c:valAx>
    </c:plotArea>
    <c:legend>
      <c:legendPos val="b"/>
      <c:layout>
        <c:manualLayout>
          <c:xMode val="edge"/>
          <c:yMode val="edge"/>
          <c:x val="0.16078970616168095"/>
          <c:y val="6.942915433638687E-2"/>
          <c:w val="0.44522410675191088"/>
          <c:h val="6.9265186747490687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718549479562976E-2"/>
          <c:y val="0.12889023312655182"/>
          <c:w val="0.91624786788396062"/>
          <c:h val="0.60305847799856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01.01.2017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604</c:v>
                </c:pt>
                <c:pt idx="1">
                  <c:v>872</c:v>
                </c:pt>
                <c:pt idx="2">
                  <c:v>1161</c:v>
                </c:pt>
                <c:pt idx="3">
                  <c:v>433</c:v>
                </c:pt>
                <c:pt idx="4">
                  <c:v>2268</c:v>
                </c:pt>
                <c:pt idx="5">
                  <c:v>2104</c:v>
                </c:pt>
                <c:pt idx="6">
                  <c:v>3522</c:v>
                </c:pt>
                <c:pt idx="7">
                  <c:v>2246</c:v>
                </c:pt>
                <c:pt idx="8">
                  <c:v>134</c:v>
                </c:pt>
                <c:pt idx="9">
                  <c:v>124</c:v>
                </c:pt>
                <c:pt idx="10">
                  <c:v>1146</c:v>
                </c:pt>
                <c:pt idx="11">
                  <c:v>1559</c:v>
                </c:pt>
                <c:pt idx="12">
                  <c:v>1348</c:v>
                </c:pt>
                <c:pt idx="13">
                  <c:v>3829</c:v>
                </c:pt>
                <c:pt idx="14">
                  <c:v>533</c:v>
                </c:pt>
                <c:pt idx="15">
                  <c:v>1393</c:v>
                </c:pt>
                <c:pt idx="16">
                  <c:v>1594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01.07.2017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523</c:v>
                </c:pt>
                <c:pt idx="1">
                  <c:v>752</c:v>
                </c:pt>
                <c:pt idx="2">
                  <c:v>931</c:v>
                </c:pt>
                <c:pt idx="3">
                  <c:v>298</c:v>
                </c:pt>
                <c:pt idx="4">
                  <c:v>1565</c:v>
                </c:pt>
                <c:pt idx="5">
                  <c:v>1698</c:v>
                </c:pt>
                <c:pt idx="6">
                  <c:v>2879</c:v>
                </c:pt>
                <c:pt idx="7">
                  <c:v>1904</c:v>
                </c:pt>
                <c:pt idx="8">
                  <c:v>116</c:v>
                </c:pt>
                <c:pt idx="9">
                  <c:v>115</c:v>
                </c:pt>
                <c:pt idx="10">
                  <c:v>951</c:v>
                </c:pt>
                <c:pt idx="11">
                  <c:v>1019</c:v>
                </c:pt>
                <c:pt idx="12">
                  <c:v>1077</c:v>
                </c:pt>
                <c:pt idx="13">
                  <c:v>854</c:v>
                </c:pt>
                <c:pt idx="14">
                  <c:v>482</c:v>
                </c:pt>
                <c:pt idx="15">
                  <c:v>680</c:v>
                </c:pt>
                <c:pt idx="16">
                  <c:v>811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151534592"/>
        <c:axId val="151536384"/>
      </c:barChart>
      <c:catAx>
        <c:axId val="1515345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 baseline="0"/>
            </a:pPr>
            <a:endParaRPr lang="ru-RU"/>
          </a:p>
        </c:txPr>
        <c:crossAx val="151536384"/>
        <c:crosses val="autoZero"/>
        <c:auto val="1"/>
        <c:lblAlgn val="ctr"/>
        <c:lblOffset val="100"/>
        <c:noMultiLvlLbl val="0"/>
      </c:catAx>
      <c:valAx>
        <c:axId val="151536384"/>
        <c:scaling>
          <c:orientation val="minMax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3.4009141103184919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5153459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7371857876006611"/>
          <c:y val="6.9941841087424392E-2"/>
          <c:w val="0.44522410675191088"/>
          <c:h val="6.9265186747490687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566424519139447E-2"/>
          <c:y val="0.13620787715506361"/>
          <c:w val="0.9281883106178167"/>
          <c:h val="0.635246967508660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01.01.2017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915</c:v>
                </c:pt>
                <c:pt idx="1">
                  <c:v>776</c:v>
                </c:pt>
                <c:pt idx="2">
                  <c:v>5605</c:v>
                </c:pt>
                <c:pt idx="3">
                  <c:v>5005</c:v>
                </c:pt>
                <c:pt idx="4">
                  <c:v>14180</c:v>
                </c:pt>
                <c:pt idx="5">
                  <c:v>4910</c:v>
                </c:pt>
                <c:pt idx="6">
                  <c:v>26266</c:v>
                </c:pt>
                <c:pt idx="7">
                  <c:v>3597</c:v>
                </c:pt>
                <c:pt idx="8">
                  <c:v>290</c:v>
                </c:pt>
                <c:pt idx="9">
                  <c:v>176</c:v>
                </c:pt>
                <c:pt idx="10">
                  <c:v>7490</c:v>
                </c:pt>
                <c:pt idx="11">
                  <c:v>3723</c:v>
                </c:pt>
                <c:pt idx="12">
                  <c:v>9780</c:v>
                </c:pt>
                <c:pt idx="13">
                  <c:v>4637</c:v>
                </c:pt>
                <c:pt idx="14">
                  <c:v>1261</c:v>
                </c:pt>
                <c:pt idx="15">
                  <c:v>5561</c:v>
                </c:pt>
                <c:pt idx="16">
                  <c:v>1885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01.07.2017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682</c:v>
                </c:pt>
                <c:pt idx="1">
                  <c:v>710</c:v>
                </c:pt>
                <c:pt idx="2">
                  <c:v>4722</c:v>
                </c:pt>
                <c:pt idx="3">
                  <c:v>3714</c:v>
                </c:pt>
                <c:pt idx="4">
                  <c:v>24909</c:v>
                </c:pt>
                <c:pt idx="5">
                  <c:v>4241</c:v>
                </c:pt>
                <c:pt idx="6">
                  <c:v>22038</c:v>
                </c:pt>
                <c:pt idx="7">
                  <c:v>2924</c:v>
                </c:pt>
                <c:pt idx="8">
                  <c:v>481</c:v>
                </c:pt>
                <c:pt idx="9">
                  <c:v>156</c:v>
                </c:pt>
                <c:pt idx="10">
                  <c:v>6083</c:v>
                </c:pt>
                <c:pt idx="11">
                  <c:v>2849</c:v>
                </c:pt>
                <c:pt idx="12">
                  <c:v>6991</c:v>
                </c:pt>
                <c:pt idx="13">
                  <c:v>3915</c:v>
                </c:pt>
                <c:pt idx="14">
                  <c:v>953</c:v>
                </c:pt>
                <c:pt idx="15">
                  <c:v>4604</c:v>
                </c:pt>
                <c:pt idx="16">
                  <c:v>1983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60844800"/>
        <c:axId val="160867072"/>
      </c:barChart>
      <c:catAx>
        <c:axId val="1608448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 i="0" baseline="0"/>
            </a:pPr>
            <a:endParaRPr lang="ru-RU"/>
          </a:p>
        </c:txPr>
        <c:crossAx val="160867072"/>
        <c:crosses val="autoZero"/>
        <c:auto val="1"/>
        <c:lblAlgn val="ctr"/>
        <c:lblOffset val="100"/>
        <c:noMultiLvlLbl val="0"/>
      </c:catAx>
      <c:valAx>
        <c:axId val="160867072"/>
        <c:scaling>
          <c:orientation val="minMax"/>
          <c:max val="270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3.3263349526820252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60844800"/>
        <c:crosses val="autoZero"/>
        <c:crossBetween val="between"/>
        <c:majorUnit val="6000"/>
        <c:minorUnit val="1000"/>
      </c:valAx>
    </c:plotArea>
    <c:legend>
      <c:legendPos val="b"/>
      <c:layout>
        <c:manualLayout>
          <c:xMode val="edge"/>
          <c:yMode val="edge"/>
          <c:x val="0.48991319512885667"/>
          <c:y val="6.9429154336386897E-2"/>
          <c:w val="0.44522410675191088"/>
          <c:h val="6.9265186747490687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1800" dirty="0"/>
              <a:t>Исполнение плана 6 месяцев по налоговым и неналоговым доходам бюджетов </a:t>
            </a:r>
            <a:r>
              <a:rPr lang="ru-RU" sz="1800" baseline="0" dirty="0" smtClean="0"/>
              <a:t> </a:t>
            </a:r>
            <a:r>
              <a:rPr lang="ru-RU" sz="1800" dirty="0" smtClean="0"/>
              <a:t>поселений </a:t>
            </a:r>
            <a:r>
              <a:rPr lang="ru-RU" sz="1800" dirty="0"/>
              <a:t>по состоянию на 01.07.2017 года</a:t>
            </a:r>
          </a:p>
        </c:rich>
      </c:tx>
      <c:layout>
        <c:manualLayout>
          <c:xMode val="edge"/>
          <c:yMode val="edge"/>
          <c:x val="0.17196855829828261"/>
          <c:y val="2.340782502724993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7053937614409679E-2"/>
          <c:y val="0.21418692836354891"/>
          <c:w val="0.91049923506448027"/>
          <c:h val="0.5522964149973718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-1.4577092004913526E-3"/>
                  <c:y val="6.221323685890615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4.50691636518408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1046598973108159E-7"/>
                  <c:y val="4.23011988366319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3.889621905369936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0808699417623309E-5"/>
                  <c:y val="4.45229481449953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4.15563595091154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3.94410158189685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3.5349116713946108E-5"/>
                  <c:y val="4.31056253103497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4383776522884134E-3"/>
                  <c:y val="5.392352982904163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7.0808699417623309E-5"/>
                  <c:y val="-6.96488614598850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-2.91078952968716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5091863517060367E-3"/>
                  <c:y val="-4.192509044477548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4029180695847362E-3"/>
                  <c:y val="8.5714691069021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1.0287946996379792E-16"/>
                  <c:y val="9.029438887706537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4029180695847362E-3"/>
                  <c:y val="1.04805277718663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4029180695847362E-3"/>
                  <c:y val="3.159821238561396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3674584868810591E-3"/>
                  <c:y val="3.9349313930695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4029180695847362E-3"/>
                  <c:y val="-6.85833970120823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3.5459582703677194E-5"/>
                  <c:y val="-1.293509197426271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4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'Таб. 2'!$B$7:$B$23</c:f>
              <c:strCache>
                <c:ptCount val="17"/>
                <c:pt idx="0">
                  <c:v>Хохловское </c:v>
                </c:pt>
                <c:pt idx="1">
                  <c:v>Кукуштанское</c:v>
                </c:pt>
                <c:pt idx="2">
                  <c:v>Савинское</c:v>
                </c:pt>
                <c:pt idx="3">
                  <c:v>Кондратовское</c:v>
                </c:pt>
                <c:pt idx="4">
                  <c:v>Пальниковское</c:v>
                </c:pt>
                <c:pt idx="5">
                  <c:v>Лобановское</c:v>
                </c:pt>
                <c:pt idx="6">
                  <c:v>Платошинское</c:v>
                </c:pt>
                <c:pt idx="7">
                  <c:v>Сылвенское</c:v>
                </c:pt>
                <c:pt idx="8">
                  <c:v>Усть-Качкинское</c:v>
                </c:pt>
                <c:pt idx="9">
                  <c:v>Юго-Камское</c:v>
                </c:pt>
                <c:pt idx="10">
                  <c:v>Гамовское</c:v>
                </c:pt>
                <c:pt idx="11">
                  <c:v>Заболотское</c:v>
                </c:pt>
                <c:pt idx="12">
                  <c:v>Бершетское</c:v>
                </c:pt>
                <c:pt idx="13">
                  <c:v>Култаевское</c:v>
                </c:pt>
                <c:pt idx="14">
                  <c:v>Фроловское</c:v>
                </c:pt>
                <c:pt idx="15">
                  <c:v>Двуреченское</c:v>
                </c:pt>
                <c:pt idx="16">
                  <c:v>Юговское</c:v>
                </c:pt>
              </c:strCache>
            </c:strRef>
          </c:cat>
          <c:val>
            <c:numRef>
              <c:f>'Таб. 2'!$L$7:$L$23</c:f>
              <c:numCache>
                <c:formatCode>#,##0.0</c:formatCode>
                <c:ptCount val="17"/>
                <c:pt idx="0">
                  <c:v>213.51496533548203</c:v>
                </c:pt>
                <c:pt idx="1">
                  <c:v>113.51029664060599</c:v>
                </c:pt>
                <c:pt idx="2">
                  <c:v>113.48170308225673</c:v>
                </c:pt>
                <c:pt idx="3">
                  <c:v>112.3869837702113</c:v>
                </c:pt>
                <c:pt idx="4">
                  <c:v>111.84974388161642</c:v>
                </c:pt>
                <c:pt idx="5">
                  <c:v>104.07942175990614</c:v>
                </c:pt>
                <c:pt idx="6">
                  <c:v>102.94915883554194</c:v>
                </c:pt>
                <c:pt idx="7">
                  <c:v>101.84166512809931</c:v>
                </c:pt>
                <c:pt idx="8">
                  <c:v>100.12832322543888</c:v>
                </c:pt>
                <c:pt idx="9">
                  <c:v>99.47656051474948</c:v>
                </c:pt>
                <c:pt idx="10">
                  <c:v>99.110891151332325</c:v>
                </c:pt>
                <c:pt idx="11">
                  <c:v>98.832255010257214</c:v>
                </c:pt>
                <c:pt idx="12">
                  <c:v>98.644030944162637</c:v>
                </c:pt>
                <c:pt idx="13">
                  <c:v>93.760584337215448</c:v>
                </c:pt>
                <c:pt idx="14">
                  <c:v>87.643003912138397</c:v>
                </c:pt>
                <c:pt idx="15">
                  <c:v>85.59899571218314</c:v>
                </c:pt>
                <c:pt idx="16">
                  <c:v>60.60675482186474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364928"/>
        <c:axId val="108366464"/>
      </c:barChart>
      <c:catAx>
        <c:axId val="108364928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08366464"/>
        <c:crosses val="autoZero"/>
        <c:auto val="1"/>
        <c:lblAlgn val="ctr"/>
        <c:lblOffset val="100"/>
        <c:noMultiLvlLbl val="0"/>
      </c:catAx>
      <c:valAx>
        <c:axId val="108366464"/>
        <c:scaling>
          <c:orientation val="minMax"/>
          <c:max val="215"/>
          <c:min val="0"/>
        </c:scaling>
        <c:delete val="0"/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minorGridlines>
          <c:spPr>
            <a:ln w="12700">
              <a:solidFill>
                <a:srgbClr val="99CCFF"/>
              </a:solidFill>
              <a:prstDash val="solid"/>
            </a:ln>
          </c:spPr>
        </c:min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 smtClean="0"/>
                  <a:t>% </a:t>
                </a:r>
                <a:r>
                  <a:rPr lang="ru-RU" dirty="0"/>
                  <a:t>исполнения  плана </a:t>
                </a:r>
              </a:p>
            </c:rich>
          </c:tx>
          <c:layout>
            <c:manualLayout>
              <c:xMode val="edge"/>
              <c:yMode val="edge"/>
              <c:x val="2.0492979088355713E-2"/>
              <c:y val="0.10831110328073906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08364928"/>
        <c:crosses val="autoZero"/>
        <c:crossBetween val="between"/>
        <c:majorUnit val="101"/>
        <c:minorUnit val="101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2000" b="1" i="0" u="none" strike="noStrike" baseline="0">
                <a:solidFill>
                  <a:srgbClr val="000000"/>
                </a:solidFill>
                <a:latin typeface="Calibri"/>
                <a:cs typeface="Calibri"/>
              </a:rPr>
              <a:t>Доходы бюджетов поселений на 1 жителя </a:t>
            </a:r>
          </a:p>
          <a:p>
            <a:pPr>
              <a:defRPr sz="2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2000" b="1" i="0" u="none" strike="noStrike" baseline="0">
                <a:solidFill>
                  <a:srgbClr val="000000"/>
                </a:solidFill>
                <a:latin typeface="Calibri"/>
                <a:cs typeface="Calibri"/>
              </a:rPr>
              <a:t>по состоянию на 01.07.2017 года</a:t>
            </a:r>
          </a:p>
        </c:rich>
      </c:tx>
      <c:layout>
        <c:manualLayout>
          <c:xMode val="edge"/>
          <c:yMode val="edge"/>
          <c:x val="0.26484284776902889"/>
          <c:y val="4.700860994584572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7789331324352224E-2"/>
          <c:y val="0.19183205992697225"/>
          <c:w val="0.90662436713149208"/>
          <c:h val="0.5705456750086077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8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9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1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3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4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5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6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>
                <c:manualLayout>
                  <c:x val="-1.3123359580052494E-7"/>
                  <c:y val="4.897220311607092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6.518904823989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666666666666668E-3"/>
                  <c:y val="2.17296827466318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6.518904823989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6.518904823989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8.691873098652758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6.518904823989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6.111040515849597E-17"/>
                  <c:y val="6.518904823989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6.518904823989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6666666666666668E-3"/>
                  <c:y val="6.62755323772272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8.872896754919977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6.77247482265499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0"/>
                  <c:y val="6.4102564102564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0"/>
                  <c:y val="6.518904823989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"/>
                  <c:y val="6.18811881188118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1.6666666666666668E-3"/>
                  <c:y val="6.51890482398949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0"/>
                  <c:y val="6.518904823989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 algn="ctr">
                  <a:defRPr sz="16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 3'!$B$7:$B$23</c:f>
              <c:strCache>
                <c:ptCount val="17"/>
                <c:pt idx="0">
                  <c:v>Савинское</c:v>
                </c:pt>
                <c:pt idx="1">
                  <c:v>Хохловское</c:v>
                </c:pt>
                <c:pt idx="2">
                  <c:v>Кондратовское</c:v>
                </c:pt>
                <c:pt idx="3">
                  <c:v>Платошинское</c:v>
                </c:pt>
                <c:pt idx="4">
                  <c:v>Пальниковское</c:v>
                </c:pt>
                <c:pt idx="5">
                  <c:v>Култаевское</c:v>
                </c:pt>
                <c:pt idx="6">
                  <c:v>Сылвенское</c:v>
                </c:pt>
                <c:pt idx="7">
                  <c:v>Усть-Качкинское</c:v>
                </c:pt>
                <c:pt idx="8">
                  <c:v>Юговское</c:v>
                </c:pt>
                <c:pt idx="9">
                  <c:v>Лобановское</c:v>
                </c:pt>
                <c:pt idx="10">
                  <c:v>Двуреченское</c:v>
                </c:pt>
                <c:pt idx="11">
                  <c:v>Юго-Камское</c:v>
                </c:pt>
                <c:pt idx="12">
                  <c:v>Заболотское</c:v>
                </c:pt>
                <c:pt idx="13">
                  <c:v>Бершетское</c:v>
                </c:pt>
                <c:pt idx="14">
                  <c:v>Фроловское</c:v>
                </c:pt>
                <c:pt idx="15">
                  <c:v>Гамовское</c:v>
                </c:pt>
                <c:pt idx="16">
                  <c:v>Кукуштанское</c:v>
                </c:pt>
              </c:strCache>
            </c:strRef>
          </c:cat>
          <c:val>
            <c:numRef>
              <c:f>'Таб 3'!$E$7:$E$23</c:f>
              <c:numCache>
                <c:formatCode>0.00</c:formatCode>
                <c:ptCount val="17"/>
                <c:pt idx="0">
                  <c:v>4.3901033434650456</c:v>
                </c:pt>
                <c:pt idx="1">
                  <c:v>4.1650569476082007</c:v>
                </c:pt>
                <c:pt idx="2">
                  <c:v>3.4341572171540626</c:v>
                </c:pt>
                <c:pt idx="3">
                  <c:v>3.1676274757690686</c:v>
                </c:pt>
                <c:pt idx="4">
                  <c:v>2.8860438829787234</c:v>
                </c:pt>
                <c:pt idx="5">
                  <c:v>2.7961480123343616</c:v>
                </c:pt>
                <c:pt idx="6">
                  <c:v>2.4001533135509394</c:v>
                </c:pt>
                <c:pt idx="7">
                  <c:v>2.3118802252175397</c:v>
                </c:pt>
                <c:pt idx="8">
                  <c:v>2.3052743142144636</c:v>
                </c:pt>
                <c:pt idx="9">
                  <c:v>2.2395064985830158</c:v>
                </c:pt>
                <c:pt idx="10">
                  <c:v>2.2356861673045376</c:v>
                </c:pt>
                <c:pt idx="11">
                  <c:v>2.2077133105802047</c:v>
                </c:pt>
                <c:pt idx="12">
                  <c:v>2.1875855390574563</c:v>
                </c:pt>
                <c:pt idx="13">
                  <c:v>2.0868349358974356</c:v>
                </c:pt>
                <c:pt idx="14">
                  <c:v>2.0403640826344858</c:v>
                </c:pt>
                <c:pt idx="15">
                  <c:v>1.9826961014560827</c:v>
                </c:pt>
                <c:pt idx="16">
                  <c:v>1.8456454918032787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2251008"/>
        <c:axId val="134698112"/>
      </c:barChart>
      <c:catAx>
        <c:axId val="132251008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34698112"/>
        <c:crosses val="autoZero"/>
        <c:auto val="1"/>
        <c:lblAlgn val="ctr"/>
        <c:lblOffset val="100"/>
        <c:noMultiLvlLbl val="0"/>
      </c:catAx>
      <c:valAx>
        <c:axId val="134698112"/>
        <c:scaling>
          <c:orientation val="minMax"/>
          <c:max val="5"/>
          <c:min val="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ru-RU" sz="1200" dirty="0"/>
                  <a:t>тыс. руб.
</a:t>
                </a:r>
              </a:p>
            </c:rich>
          </c:tx>
          <c:layout>
            <c:manualLayout>
              <c:xMode val="edge"/>
              <c:yMode val="edge"/>
              <c:x val="5.8989720034995627E-2"/>
              <c:y val="0.13205499155074243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32251008"/>
        <c:crosses val="autoZero"/>
        <c:crossBetween val="between"/>
        <c:majorUnit val="2.57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2000"/>
              <a:t>Исполнение плана 6 месяцев по налогу на доходы физических лиц бюджетов поселений  по состоянию на 01.07.2017 года</a:t>
            </a:r>
          </a:p>
        </c:rich>
      </c:tx>
      <c:layout>
        <c:manualLayout>
          <c:xMode val="edge"/>
          <c:yMode val="edge"/>
          <c:x val="0.14992987981765438"/>
          <c:y val="2.435460602389736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892349772067965E-2"/>
          <c:y val="0.18123363250922306"/>
          <c:w val="0.861956147342266"/>
          <c:h val="0.61729786754184346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Lbls>
            <c:dLbl>
              <c:idx val="0"/>
              <c:layout>
                <c:manualLayout>
                  <c:x val="0"/>
                  <c:y val="5.40540540540540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8230190412722648E-5"/>
                  <c:y val="3.83982407604454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4083079385002922E-3"/>
                  <c:y val="5.56302759452365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5.56302759452365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5.64162587784635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4084157721862417E-3"/>
                  <c:y val="3.367241257005069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3694878115584771E-3"/>
                  <c:y val="5.64176775200397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4.78527346243881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-2.03078669220401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3500777480875696E-3"/>
                  <c:y val="-8.528055614669788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3694878115584771E-3"/>
                  <c:y val="-2.164148400368872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-2.98503227637085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4277180019711998E-3"/>
                  <c:y val="3.209760942044406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0783368594948639E-7"/>
                  <c:y val="-9.9340285167056827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3694878115584771E-3"/>
                  <c:y val="-2.324891820954813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4083079385002922E-3"/>
                  <c:y val="5.77300134780449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3888978750293847E-3"/>
                  <c:y val="5.64176775200397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2.7389756231169541E-3"/>
                  <c:y val="-2.32658012343051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-1.3694878115584771E-3"/>
                  <c:y val="1.09684329999290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-1.3112576211457545E-3"/>
                  <c:y val="3.83996595020217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 algn="ctr">
                  <a:defRPr sz="14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 6'!$B$7:$B$23</c:f>
              <c:strCache>
                <c:ptCount val="17"/>
                <c:pt idx="0">
                  <c:v>Хохловское</c:v>
                </c:pt>
                <c:pt idx="1">
                  <c:v>Кондратовское</c:v>
                </c:pt>
                <c:pt idx="2">
                  <c:v>Заболотское</c:v>
                </c:pt>
                <c:pt idx="3">
                  <c:v>Култаевское</c:v>
                </c:pt>
                <c:pt idx="4">
                  <c:v>Савинское</c:v>
                </c:pt>
                <c:pt idx="5">
                  <c:v>Двуреченское</c:v>
                </c:pt>
                <c:pt idx="6">
                  <c:v>Юго-Камское</c:v>
                </c:pt>
                <c:pt idx="7">
                  <c:v>Кукуштанское</c:v>
                </c:pt>
                <c:pt idx="8">
                  <c:v>Пальниковское</c:v>
                </c:pt>
                <c:pt idx="9">
                  <c:v>Фроловское</c:v>
                </c:pt>
                <c:pt idx="10">
                  <c:v>Платошинское</c:v>
                </c:pt>
                <c:pt idx="11">
                  <c:v>Гамовское</c:v>
                </c:pt>
                <c:pt idx="12">
                  <c:v>Усть-Качкинское</c:v>
                </c:pt>
                <c:pt idx="13">
                  <c:v>Сылвенское</c:v>
                </c:pt>
                <c:pt idx="14">
                  <c:v>Лобановское</c:v>
                </c:pt>
                <c:pt idx="15">
                  <c:v>Бершетское</c:v>
                </c:pt>
                <c:pt idx="16">
                  <c:v>Юговское</c:v>
                </c:pt>
              </c:strCache>
            </c:strRef>
          </c:cat>
          <c:val>
            <c:numRef>
              <c:f>'таб 6'!$L$7:$L$23</c:f>
              <c:numCache>
                <c:formatCode>#,##0.0</c:formatCode>
                <c:ptCount val="17"/>
                <c:pt idx="0">
                  <c:v>168.12558420850056</c:v>
                </c:pt>
                <c:pt idx="1">
                  <c:v>133.84750943683576</c:v>
                </c:pt>
                <c:pt idx="2">
                  <c:v>126.84848484848486</c:v>
                </c:pt>
                <c:pt idx="3">
                  <c:v>118.2524821245768</c:v>
                </c:pt>
                <c:pt idx="4">
                  <c:v>110.67667232096763</c:v>
                </c:pt>
                <c:pt idx="5">
                  <c:v>108.52723474108342</c:v>
                </c:pt>
                <c:pt idx="6">
                  <c:v>106.89626699295134</c:v>
                </c:pt>
                <c:pt idx="7">
                  <c:v>102.57451485569764</c:v>
                </c:pt>
                <c:pt idx="8">
                  <c:v>102.43230769230769</c:v>
                </c:pt>
                <c:pt idx="9">
                  <c:v>101.40266067078882</c:v>
                </c:pt>
                <c:pt idx="10">
                  <c:v>100.88944034480507</c:v>
                </c:pt>
                <c:pt idx="11">
                  <c:v>100.7126234132581</c:v>
                </c:pt>
                <c:pt idx="12">
                  <c:v>100.49460869565216</c:v>
                </c:pt>
                <c:pt idx="13">
                  <c:v>98.60262159365297</c:v>
                </c:pt>
                <c:pt idx="14">
                  <c:v>96.445416666666674</c:v>
                </c:pt>
                <c:pt idx="15">
                  <c:v>96.175942549371641</c:v>
                </c:pt>
                <c:pt idx="16">
                  <c:v>88.354906915579392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267456"/>
        <c:axId val="137269248"/>
      </c:barChart>
      <c:catAx>
        <c:axId val="137267456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txPr>
          <a:bodyPr rot="-36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37269248"/>
        <c:crosses val="autoZero"/>
        <c:auto val="1"/>
        <c:lblAlgn val="ctr"/>
        <c:lblOffset val="100"/>
        <c:noMultiLvlLbl val="0"/>
      </c:catAx>
      <c:valAx>
        <c:axId val="137269248"/>
        <c:scaling>
          <c:orientation val="minMax"/>
          <c:max val="170"/>
          <c:min val="0"/>
        </c:scaling>
        <c:delete val="0"/>
        <c:axPos val="l"/>
        <c:majorGridlines/>
        <c:minorGridlines/>
        <c:title>
          <c:tx>
            <c:rich>
              <a:bodyPr rot="0" vert="horz"/>
              <a:lstStyle/>
              <a:p>
                <a:pPr algn="ctr"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ru-RU" dirty="0" smtClean="0"/>
                  <a:t>% </a:t>
                </a:r>
                <a:r>
                  <a:rPr lang="ru-RU" dirty="0"/>
                  <a:t>исполнения                                                плана </a:t>
                </a:r>
              </a:p>
            </c:rich>
          </c:tx>
          <c:layout>
            <c:manualLayout>
              <c:xMode val="edge"/>
              <c:yMode val="edge"/>
              <c:x val="1.1095676198369941E-2"/>
              <c:y val="6.5527081842042464E-2"/>
            </c:manualLayout>
          </c:layout>
          <c:overlay val="0"/>
        </c:title>
        <c:numFmt formatCode="0.0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37267456"/>
        <c:crosses val="autoZero"/>
        <c:crossBetween val="between"/>
        <c:majorUnit val="107.7"/>
        <c:minorUnit val="107.7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1800" dirty="0"/>
              <a:t>Исполнение плана 6 месяцев по налогу на имущество физических  лиц </a:t>
            </a:r>
            <a:r>
              <a:rPr lang="ru-RU" sz="1800" dirty="0" smtClean="0"/>
              <a:t>бюджетов </a:t>
            </a:r>
            <a:r>
              <a:rPr lang="ru-RU" sz="1800" dirty="0"/>
              <a:t>поселений по состоянию на 01.07.2017 года</a:t>
            </a:r>
          </a:p>
        </c:rich>
      </c:tx>
      <c:layout>
        <c:manualLayout>
          <c:xMode val="edge"/>
          <c:yMode val="edge"/>
          <c:x val="0.20069390467822423"/>
          <c:y val="2.563134608173978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6669412836605809E-2"/>
          <c:y val="0.16969052370776441"/>
          <c:w val="0.89683219976145212"/>
          <c:h val="0.5965849853079997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0"/>
                  <c:y val="2.12438914748914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2.4100287320437546E-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959781409233394E-3"/>
                  <c:y val="6.2024531701749207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8079533315849734E-3"/>
                  <c:y val="3.43882441589151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3814430791601901E-5"/>
                  <c:y val="-1.106451874945075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7399684335939908E-3"/>
                  <c:y val="1.8251029879543201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8.2433163191284503E-5"/>
                  <c:y val="2.720707097043333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2603481097526125E-3"/>
                  <c:y val="4.86288551679384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3707823483884167E-5"/>
                  <c:y val="-9.6345347439894457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395098853849299E-3"/>
                  <c:y val="2.322805675780593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2602381988683574E-3"/>
                  <c:y val="6.51822495697971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3958682300390843E-3"/>
                  <c:y val="2.3004988614833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1662643928301909E-3"/>
                  <c:y val="4.108075066775593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2593589117943173E-3"/>
                  <c:y val="5.05568012607695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3538822722536567E-3"/>
                  <c:y val="6.19115491358282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3.0104591197457104E-3"/>
                  <c:y val="4.51727474463043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7497505022927408E-3"/>
                  <c:y val="3.33515843632128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3539128080151638E-3"/>
                  <c:y val="-3.18634330260478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0"/>
                  <c:y val="4.3778367483070143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-1.4064702107200045E-3"/>
                  <c:y val="-2.52327050367370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8'!$B$7:$B$23</c:f>
              <c:strCache>
                <c:ptCount val="17"/>
                <c:pt idx="0">
                  <c:v>Бершетское </c:v>
                </c:pt>
                <c:pt idx="1">
                  <c:v>Гамовское</c:v>
                </c:pt>
                <c:pt idx="2">
                  <c:v>Фроловское</c:v>
                </c:pt>
                <c:pt idx="3">
                  <c:v>Хохловское</c:v>
                </c:pt>
                <c:pt idx="4">
                  <c:v>Култаевское</c:v>
                </c:pt>
                <c:pt idx="5">
                  <c:v>Усть-Качкинское</c:v>
                </c:pt>
                <c:pt idx="6">
                  <c:v>Пальниковское</c:v>
                </c:pt>
                <c:pt idx="7">
                  <c:v>Кондратовское</c:v>
                </c:pt>
                <c:pt idx="8">
                  <c:v>Савинское </c:v>
                </c:pt>
                <c:pt idx="9">
                  <c:v>Лобановское</c:v>
                </c:pt>
                <c:pt idx="10">
                  <c:v>Юго-Камское</c:v>
                </c:pt>
                <c:pt idx="11">
                  <c:v>Платошинское </c:v>
                </c:pt>
                <c:pt idx="12">
                  <c:v>Двуреченское</c:v>
                </c:pt>
                <c:pt idx="13">
                  <c:v>Кукуштанское</c:v>
                </c:pt>
                <c:pt idx="14">
                  <c:v>Сылвенское</c:v>
                </c:pt>
                <c:pt idx="15">
                  <c:v>Заболотское</c:v>
                </c:pt>
                <c:pt idx="16">
                  <c:v>Юговское</c:v>
                </c:pt>
              </c:strCache>
            </c:strRef>
          </c:cat>
          <c:val>
            <c:numRef>
              <c:f>'Табл. 8'!$L$7:$L$23</c:f>
              <c:numCache>
                <c:formatCode>#,##0.0</c:formatCode>
                <c:ptCount val="17"/>
                <c:pt idx="0">
                  <c:v>368.6</c:v>
                </c:pt>
                <c:pt idx="1">
                  <c:v>273.9734734522649</c:v>
                </c:pt>
                <c:pt idx="2">
                  <c:v>236.35245901639345</c:v>
                </c:pt>
                <c:pt idx="3">
                  <c:v>150.4</c:v>
                </c:pt>
                <c:pt idx="4">
                  <c:v>135.0873440285205</c:v>
                </c:pt>
                <c:pt idx="5">
                  <c:v>110.71</c:v>
                </c:pt>
                <c:pt idx="6">
                  <c:v>107.2470588235294</c:v>
                </c:pt>
                <c:pt idx="7">
                  <c:v>93.76666666666668</c:v>
                </c:pt>
                <c:pt idx="8">
                  <c:v>88.59</c:v>
                </c:pt>
                <c:pt idx="9">
                  <c:v>41.95824847250509</c:v>
                </c:pt>
                <c:pt idx="10">
                  <c:v>40.732265446224261</c:v>
                </c:pt>
                <c:pt idx="11">
                  <c:v>40.610372459950362</c:v>
                </c:pt>
                <c:pt idx="12">
                  <c:v>34.409888357256776</c:v>
                </c:pt>
                <c:pt idx="13">
                  <c:v>32.266666666666666</c:v>
                </c:pt>
                <c:pt idx="14">
                  <c:v>27.11</c:v>
                </c:pt>
                <c:pt idx="15">
                  <c:v>-112.1</c:v>
                </c:pt>
                <c:pt idx="16">
                  <c:v>-726.68821839080465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371008"/>
        <c:axId val="137372800"/>
      </c:barChart>
      <c:catAx>
        <c:axId val="137371008"/>
        <c:scaling>
          <c:orientation val="minMax"/>
        </c:scaling>
        <c:delete val="0"/>
        <c:axPos val="b"/>
        <c:numFmt formatCode="0.00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37372800"/>
        <c:crosses val="autoZero"/>
        <c:auto val="1"/>
        <c:lblAlgn val="ctr"/>
        <c:lblOffset val="100"/>
        <c:noMultiLvlLbl val="0"/>
      </c:catAx>
      <c:valAx>
        <c:axId val="137372800"/>
        <c:scaling>
          <c:orientation val="minMax"/>
          <c:max val="370"/>
          <c:min val="0"/>
        </c:scaling>
        <c:delete val="0"/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minorGridlines>
          <c:spPr>
            <a:ln>
              <a:solidFill>
                <a:schemeClr val="bg1"/>
              </a:solidFill>
            </a:ln>
          </c:spPr>
        </c:min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 smtClean="0"/>
                  <a:t>% </a:t>
                </a:r>
                <a:r>
                  <a:rPr lang="ru-RU" dirty="0"/>
                  <a:t>исполнения                                                плана </a:t>
                </a:r>
              </a:p>
            </c:rich>
          </c:tx>
          <c:layout>
            <c:manualLayout>
              <c:xMode val="edge"/>
              <c:yMode val="edge"/>
              <c:x val="3.4364052132968359E-3"/>
              <c:y val="5.0724859392575927E-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37371008"/>
        <c:crosses val="autoZero"/>
        <c:crossBetween val="between"/>
        <c:majorUnit val="59.2"/>
        <c:minorUnit val="59.2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2000" dirty="0"/>
              <a:t>Исполнение плана 6 месяцев по транспортному налогу  бюджетов                                                                                       </a:t>
            </a:r>
            <a:r>
              <a:rPr lang="ru-RU" sz="2000" dirty="0" smtClean="0"/>
              <a:t>поселений </a:t>
            </a:r>
            <a:r>
              <a:rPr lang="ru-RU" sz="2000" dirty="0"/>
              <a:t>по состоянию на 01.07.2017 года</a:t>
            </a:r>
          </a:p>
        </c:rich>
      </c:tx>
      <c:layout>
        <c:manualLayout>
          <c:xMode val="edge"/>
          <c:yMode val="edge"/>
          <c:x val="0.19712067670527458"/>
          <c:y val="1.287298357368250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207279792243499"/>
          <c:y val="0.20234598484178243"/>
          <c:w val="0.87792722785924715"/>
          <c:h val="0.5657903370631303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-1.2369607645198197E-3"/>
                  <c:y val="1.572786940727092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113678413149176E-3"/>
                  <c:y val="-2.465638456430731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9.0249989243147883E-5"/>
                  <c:y val="-3.098879741009572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4752377264317368E-5"/>
                  <c:y val="-3.595601038469539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5.4752377264317368E-5"/>
                  <c:y val="-4.30275205827283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530484918893335E-3"/>
                  <c:y val="-5.126417422577871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9.2939202271847166E-5"/>
                  <c:y val="4.18950074237463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3854825523858698E-3"/>
                  <c:y val="6.559399944713751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3854825523858698E-3"/>
                  <c:y val="4.52401032055510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2566154640506002E-3"/>
                  <c:y val="5.07705624813865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3537896291641849E-4"/>
                  <c:y val="-2.13887737716995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5441492506703496E-3"/>
                  <c:y val="-4.615192015471750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2219015017137821E-3"/>
                  <c:y val="-4.675340746880324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366120218579235E-3"/>
                  <c:y val="-1.027129031988710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0950475452863474E-4"/>
                  <c:y val="1.0296896875165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3307301751215525E-3"/>
                  <c:y val="3.5306429750363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3662277871003829E-3"/>
                  <c:y val="5.54465421408750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0908860831298831E-7"/>
                  <c:y val="-3.40565570751024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1.3854253255749516E-3"/>
                  <c:y val="-2.06131717087995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0"/>
                  <c:y val="-4.5957659897775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4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9'!$B$7:$B$23</c:f>
              <c:strCache>
                <c:ptCount val="17"/>
                <c:pt idx="0">
                  <c:v>Юго-Камское</c:v>
                </c:pt>
                <c:pt idx="1">
                  <c:v>Хохловское</c:v>
                </c:pt>
                <c:pt idx="2">
                  <c:v>Пальниковское</c:v>
                </c:pt>
                <c:pt idx="3">
                  <c:v>Кукуштанское</c:v>
                </c:pt>
                <c:pt idx="4">
                  <c:v>Лобановское</c:v>
                </c:pt>
                <c:pt idx="5">
                  <c:v>Савинское</c:v>
                </c:pt>
                <c:pt idx="6">
                  <c:v>Гамовское</c:v>
                </c:pt>
                <c:pt idx="7">
                  <c:v>Бершетское</c:v>
                </c:pt>
                <c:pt idx="8">
                  <c:v>Платошинское</c:v>
                </c:pt>
                <c:pt idx="9">
                  <c:v>Усть-Качкинское</c:v>
                </c:pt>
                <c:pt idx="10">
                  <c:v>Фроловское </c:v>
                </c:pt>
                <c:pt idx="11">
                  <c:v>Кондратовское</c:v>
                </c:pt>
                <c:pt idx="12">
                  <c:v>Култаевское</c:v>
                </c:pt>
                <c:pt idx="13">
                  <c:v>Юговское</c:v>
                </c:pt>
                <c:pt idx="14">
                  <c:v>Двуреченское</c:v>
                </c:pt>
                <c:pt idx="15">
                  <c:v>Заболотское</c:v>
                </c:pt>
                <c:pt idx="16">
                  <c:v>Сылвенское</c:v>
                </c:pt>
              </c:strCache>
            </c:strRef>
          </c:cat>
          <c:val>
            <c:numRef>
              <c:f>'Табл. 9'!$L$7:$L$23</c:f>
              <c:numCache>
                <c:formatCode>#,##0.0</c:formatCode>
                <c:ptCount val="17"/>
                <c:pt idx="0">
                  <c:v>288.61006289308176</c:v>
                </c:pt>
                <c:pt idx="1">
                  <c:v>221.11864406779662</c:v>
                </c:pt>
                <c:pt idx="2">
                  <c:v>212.08</c:v>
                </c:pt>
                <c:pt idx="3">
                  <c:v>159.14583992407466</c:v>
                </c:pt>
                <c:pt idx="4">
                  <c:v>140.70365168539325</c:v>
                </c:pt>
                <c:pt idx="5">
                  <c:v>140.14716981132077</c:v>
                </c:pt>
                <c:pt idx="6">
                  <c:v>121.3686274509804</c:v>
                </c:pt>
                <c:pt idx="7">
                  <c:v>112.76896551724136</c:v>
                </c:pt>
                <c:pt idx="8">
                  <c:v>109.07504363001746</c:v>
                </c:pt>
                <c:pt idx="9">
                  <c:v>104.37265415549597</c:v>
                </c:pt>
                <c:pt idx="10">
                  <c:v>97.410920661603569</c:v>
                </c:pt>
                <c:pt idx="11">
                  <c:v>96.562445414847161</c:v>
                </c:pt>
                <c:pt idx="12">
                  <c:v>94.073548131232698</c:v>
                </c:pt>
                <c:pt idx="13">
                  <c:v>88.19829717110683</c:v>
                </c:pt>
                <c:pt idx="14">
                  <c:v>84.738952840698104</c:v>
                </c:pt>
                <c:pt idx="15">
                  <c:v>83.375</c:v>
                </c:pt>
                <c:pt idx="16">
                  <c:v>53.18899907749077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503488"/>
        <c:axId val="137505024"/>
      </c:barChart>
      <c:catAx>
        <c:axId val="137503488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37505024"/>
        <c:crosses val="autoZero"/>
        <c:auto val="1"/>
        <c:lblAlgn val="ctr"/>
        <c:lblOffset val="100"/>
        <c:noMultiLvlLbl val="0"/>
      </c:catAx>
      <c:valAx>
        <c:axId val="137505024"/>
        <c:scaling>
          <c:orientation val="minMax"/>
          <c:max val="400"/>
          <c:min val="0"/>
        </c:scaling>
        <c:delete val="0"/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minorGridlines>
          <c:spPr>
            <a:ln w="12700">
              <a:solidFill>
                <a:srgbClr val="99CCFF"/>
              </a:solidFill>
              <a:prstDash val="solid"/>
            </a:ln>
          </c:spPr>
        </c:min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 smtClean="0"/>
                  <a:t>% </a:t>
                </a:r>
                <a:r>
                  <a:rPr lang="ru-RU" dirty="0"/>
                  <a:t>исполнения                                                плана </a:t>
                </a:r>
              </a:p>
            </c:rich>
          </c:tx>
          <c:layout>
            <c:manualLayout>
              <c:xMode val="edge"/>
              <c:yMode val="edge"/>
              <c:x val="1.6328951489300374E-3"/>
              <c:y val="7.8374177946857762E-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37503488"/>
        <c:crosses val="autoZero"/>
        <c:crossBetween val="between"/>
        <c:majorUnit val="104"/>
        <c:minorUnit val="104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2000"/>
              <a:t>Исполнение плана 6 месяцев по земельному налогу  бюджетов                                                                                             поселений по состоянию на 01.07.2017 года</a:t>
            </a:r>
          </a:p>
        </c:rich>
      </c:tx>
      <c:layout>
        <c:manualLayout>
          <c:xMode val="edge"/>
          <c:yMode val="edge"/>
          <c:x val="0.23543029637151594"/>
          <c:y val="2.410131600682781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1675089281872553"/>
          <c:y val="0.19298268736926244"/>
          <c:w val="0.87792722785924715"/>
          <c:h val="0.5657903370631303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0"/>
                  <c:y val="-3.165082226492746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66012650058087E-3"/>
                  <c:y val="-5.601676275346791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7322404371584699E-3"/>
                  <c:y val="1.70249372176210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5.30220574480025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366120218579235E-3"/>
                  <c:y val="3.697074312795133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2.189163449601197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366120218579235E-3"/>
                  <c:y val="-1.034492043786103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1.27289501879219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366120218579235E-3"/>
                  <c:y val="-2.349549043950499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366120218579235E-3"/>
                  <c:y val="7.13451585290499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3.729528409380792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366120218579235E-3"/>
                  <c:y val="3.92411126794895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0018099206310814E-16"/>
                  <c:y val="2.28652573935824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366120218579235E-3"/>
                  <c:y val="4.21619813721988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366120218579235E-3"/>
                  <c:y val="6.015912427793178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0"/>
                  <c:y val="5.302226935312831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1.366120218579235E-3"/>
                  <c:y val="2.689580109181816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4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10'!$B$7:$B$23</c:f>
              <c:strCache>
                <c:ptCount val="17"/>
                <c:pt idx="0">
                  <c:v>Хохловское</c:v>
                </c:pt>
                <c:pt idx="1">
                  <c:v>Кукуштанское</c:v>
                </c:pt>
                <c:pt idx="2">
                  <c:v>Платошинское</c:v>
                </c:pt>
                <c:pt idx="3">
                  <c:v>Кондратовское</c:v>
                </c:pt>
                <c:pt idx="4">
                  <c:v>Сылвенское</c:v>
                </c:pt>
                <c:pt idx="5">
                  <c:v>Савинское</c:v>
                </c:pt>
                <c:pt idx="6">
                  <c:v>Лобановское</c:v>
                </c:pt>
                <c:pt idx="7">
                  <c:v>Юго-Камское</c:v>
                </c:pt>
                <c:pt idx="8">
                  <c:v>Гамовское</c:v>
                </c:pt>
                <c:pt idx="9">
                  <c:v>Усть-Качкинское</c:v>
                </c:pt>
                <c:pt idx="10">
                  <c:v>Заболотское</c:v>
                </c:pt>
                <c:pt idx="11">
                  <c:v>Култаевское</c:v>
                </c:pt>
                <c:pt idx="12">
                  <c:v>Бершетское</c:v>
                </c:pt>
                <c:pt idx="13">
                  <c:v>Пальниковское</c:v>
                </c:pt>
                <c:pt idx="14">
                  <c:v>Фроловское </c:v>
                </c:pt>
                <c:pt idx="15">
                  <c:v>Двуреченское</c:v>
                </c:pt>
                <c:pt idx="16">
                  <c:v>Юговское</c:v>
                </c:pt>
              </c:strCache>
            </c:strRef>
          </c:cat>
          <c:val>
            <c:numRef>
              <c:f>'Табл. 10'!$L$7:$L$23</c:f>
              <c:numCache>
                <c:formatCode>#,##0.0</c:formatCode>
                <c:ptCount val="17"/>
                <c:pt idx="0">
                  <c:v>331.43595863166269</c:v>
                </c:pt>
                <c:pt idx="1">
                  <c:v>180.38493113198942</c:v>
                </c:pt>
                <c:pt idx="2">
                  <c:v>162.97499999999999</c:v>
                </c:pt>
                <c:pt idx="3">
                  <c:v>149.10772914015422</c:v>
                </c:pt>
                <c:pt idx="4">
                  <c:v>134.48811091822154</c:v>
                </c:pt>
                <c:pt idx="5">
                  <c:v>127.64673684210528</c:v>
                </c:pt>
                <c:pt idx="6">
                  <c:v>108.87134328358211</c:v>
                </c:pt>
                <c:pt idx="7">
                  <c:v>104.0717956346044</c:v>
                </c:pt>
                <c:pt idx="8">
                  <c:v>100.95840707964601</c:v>
                </c:pt>
                <c:pt idx="9">
                  <c:v>99.470667419340828</c:v>
                </c:pt>
                <c:pt idx="10">
                  <c:v>96.327745664739879</c:v>
                </c:pt>
                <c:pt idx="11">
                  <c:v>89.923845266921191</c:v>
                </c:pt>
                <c:pt idx="12">
                  <c:v>86.182757810664796</c:v>
                </c:pt>
                <c:pt idx="13">
                  <c:v>85.09482758620689</c:v>
                </c:pt>
                <c:pt idx="14">
                  <c:v>85.091928749773587</c:v>
                </c:pt>
                <c:pt idx="15">
                  <c:v>68.66985356110898</c:v>
                </c:pt>
                <c:pt idx="16">
                  <c:v>50.927472527472531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213056"/>
        <c:axId val="151311872"/>
      </c:barChart>
      <c:catAx>
        <c:axId val="141213056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51311872"/>
        <c:crosses val="autoZero"/>
        <c:auto val="1"/>
        <c:lblAlgn val="ctr"/>
        <c:lblOffset val="100"/>
        <c:noMultiLvlLbl val="0"/>
      </c:catAx>
      <c:valAx>
        <c:axId val="151311872"/>
        <c:scaling>
          <c:orientation val="minMax"/>
          <c:max val="340"/>
          <c:min val="0"/>
        </c:scaling>
        <c:delete val="0"/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minorGridlines>
          <c:spPr>
            <a:ln w="12700">
              <a:solidFill>
                <a:srgbClr val="99CCFF"/>
              </a:solidFill>
              <a:prstDash val="solid"/>
            </a:ln>
          </c:spPr>
        </c:min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 smtClean="0"/>
                  <a:t>% </a:t>
                </a:r>
                <a:r>
                  <a:rPr lang="ru-RU" dirty="0"/>
                  <a:t>исполнения                                                плана </a:t>
                </a:r>
              </a:p>
            </c:rich>
          </c:tx>
          <c:layout>
            <c:manualLayout>
              <c:xMode val="edge"/>
              <c:yMode val="edge"/>
              <c:x val="1.6328455771781171E-3"/>
              <c:y val="7.8374245177394788E-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41213056"/>
        <c:crosses val="autoZero"/>
        <c:crossBetween val="between"/>
        <c:majorUnit val="99.22"/>
        <c:minorUnit val="99.22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2000" dirty="0"/>
              <a:t>Исполнение плана 6 месяцев по </a:t>
            </a:r>
            <a:r>
              <a:rPr lang="ru-RU" sz="2000" dirty="0" smtClean="0"/>
              <a:t>доходам </a:t>
            </a:r>
            <a:r>
              <a:rPr lang="ru-RU" sz="2000" dirty="0"/>
              <a:t>от сдачи в аренду имущества бюджетов                                                                     поселений по состоянию на 01.07.2017 года</a:t>
            </a:r>
          </a:p>
        </c:rich>
      </c:tx>
      <c:layout>
        <c:manualLayout>
          <c:xMode val="edge"/>
          <c:yMode val="edge"/>
          <c:x val="0.29488443337554049"/>
          <c:y val="1.878625653379729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9047726177085"/>
          <c:y val="0.1680660268157235"/>
          <c:w val="0.85714345503868239"/>
          <c:h val="0.5468757323303337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1.2703523880601187E-3"/>
                  <c:y val="5.13037853271173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062639933586576E-4"/>
                  <c:y val="2.159815008959574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4947492585790994E-3"/>
                  <c:y val="-9.49357959150283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5.31349628055260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9886045027343644E-17"/>
                  <c:y val="5.31349628055260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7.08466170740347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7.08466170740347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5.31349628055260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3605442176870747E-3"/>
                  <c:y val="3.16438925474379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6.59570848011692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2.853389341210138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5.513484565757654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0"/>
                  <c:y val="3.54233085370173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9.9772090054687287E-17"/>
                  <c:y val="1.77116542685086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"/>
                  <c:y val="5.31349628055260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0"/>
                  <c:y val="3.186563688040588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3605442176870747E-3"/>
                  <c:y val="4.34298130374510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4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12'!$B$7:$B$23</c:f>
              <c:strCache>
                <c:ptCount val="17"/>
                <c:pt idx="0">
                  <c:v>Кондратовское</c:v>
                </c:pt>
                <c:pt idx="1">
                  <c:v>Бершетское</c:v>
                </c:pt>
                <c:pt idx="2">
                  <c:v>Двуреченское</c:v>
                </c:pt>
                <c:pt idx="3">
                  <c:v>Сылвенское</c:v>
                </c:pt>
                <c:pt idx="4">
                  <c:v>Заболотское</c:v>
                </c:pt>
                <c:pt idx="5">
                  <c:v>Савинское</c:v>
                </c:pt>
                <c:pt idx="6">
                  <c:v>Гамовское</c:v>
                </c:pt>
                <c:pt idx="7">
                  <c:v>Платошинское</c:v>
                </c:pt>
                <c:pt idx="8">
                  <c:v>Фроловское </c:v>
                </c:pt>
                <c:pt idx="9">
                  <c:v>Усть-Качкинское</c:v>
                </c:pt>
                <c:pt idx="10">
                  <c:v>Кукуштанское</c:v>
                </c:pt>
                <c:pt idx="11">
                  <c:v>Лобановское</c:v>
                </c:pt>
                <c:pt idx="12">
                  <c:v>Култаевское</c:v>
                </c:pt>
                <c:pt idx="13">
                  <c:v>Хохловское</c:v>
                </c:pt>
                <c:pt idx="14">
                  <c:v>Юго-Камское</c:v>
                </c:pt>
                <c:pt idx="15">
                  <c:v>Юговское </c:v>
                </c:pt>
                <c:pt idx="16">
                  <c:v>Пальниковское</c:v>
                </c:pt>
              </c:strCache>
            </c:strRef>
          </c:cat>
          <c:val>
            <c:numRef>
              <c:f>'Табл. 12'!$L$7:$L$23</c:f>
              <c:numCache>
                <c:formatCode>#,##0.0</c:formatCode>
                <c:ptCount val="17"/>
                <c:pt idx="0">
                  <c:v>500.12091898428059</c:v>
                </c:pt>
                <c:pt idx="1">
                  <c:v>291.72211350293537</c:v>
                </c:pt>
                <c:pt idx="2">
                  <c:v>153.11061381074168</c:v>
                </c:pt>
                <c:pt idx="3">
                  <c:v>113.3058305830583</c:v>
                </c:pt>
                <c:pt idx="4">
                  <c:v>104.27826086956522</c:v>
                </c:pt>
                <c:pt idx="5">
                  <c:v>102.19333333333334</c:v>
                </c:pt>
                <c:pt idx="6">
                  <c:v>101.34999999999998</c:v>
                </c:pt>
                <c:pt idx="7">
                  <c:v>100.03556910569105</c:v>
                </c:pt>
                <c:pt idx="8">
                  <c:v>91.1023622047244</c:v>
                </c:pt>
                <c:pt idx="9">
                  <c:v>90.250000000000014</c:v>
                </c:pt>
                <c:pt idx="10">
                  <c:v>88.164285714285711</c:v>
                </c:pt>
                <c:pt idx="11">
                  <c:v>84.529166666666669</c:v>
                </c:pt>
                <c:pt idx="12">
                  <c:v>68.395294117647069</c:v>
                </c:pt>
                <c:pt idx="13">
                  <c:v>65.957178841309812</c:v>
                </c:pt>
                <c:pt idx="14">
                  <c:v>41.604812706931249</c:v>
                </c:pt>
                <c:pt idx="15">
                  <c:v>20.092889173606661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559488"/>
        <c:axId val="140561408"/>
      </c:barChart>
      <c:catAx>
        <c:axId val="140559488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40561408"/>
        <c:crosses val="autoZero"/>
        <c:auto val="1"/>
        <c:lblAlgn val="ctr"/>
        <c:lblOffset val="100"/>
        <c:noMultiLvlLbl val="0"/>
      </c:catAx>
      <c:valAx>
        <c:axId val="140561408"/>
        <c:scaling>
          <c:orientation val="minMax"/>
          <c:max val="500.5"/>
          <c:min val="0"/>
        </c:scaling>
        <c:delete val="0"/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minorGridlines>
          <c:spPr>
            <a:ln w="12700">
              <a:solidFill>
                <a:srgbClr val="99CCFF"/>
              </a:solidFill>
              <a:prstDash val="solid"/>
            </a:ln>
          </c:spPr>
        </c:min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 smtClean="0"/>
                  <a:t>%</a:t>
                </a:r>
              </a:p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 smtClean="0"/>
                  <a:t> </a:t>
                </a:r>
                <a:r>
                  <a:rPr lang="ru-RU" dirty="0"/>
                  <a:t>исполнения плана </a:t>
                </a:r>
              </a:p>
            </c:rich>
          </c:tx>
          <c:layout>
            <c:manualLayout>
              <c:xMode val="edge"/>
              <c:yMode val="edge"/>
              <c:x val="0.10960577792943642"/>
              <c:y val="4.0575823855351412E-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40559488"/>
        <c:crosses val="autoZero"/>
        <c:crossBetween val="between"/>
        <c:majorUnit val="91.5"/>
        <c:minorUnit val="91.5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2000" b="1" i="0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Исполнение  плана 6 месяцев от использования имущества, </a:t>
            </a:r>
          </a:p>
          <a:p>
            <a:pPr>
              <a:defRPr sz="2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2000" b="1" i="0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находящегося в собственности поселений </a:t>
            </a:r>
          </a:p>
          <a:p>
            <a:pPr>
              <a:defRPr sz="2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2000" b="1" i="0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по состоянию на 01.07.2017 года </a:t>
            </a:r>
          </a:p>
          <a:p>
            <a:pPr>
              <a:defRPr sz="2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2000" b="1" i="0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(социальный найм)</a:t>
            </a:r>
          </a:p>
        </c:rich>
      </c:tx>
      <c:layout>
        <c:manualLayout>
          <c:xMode val="edge"/>
          <c:yMode val="edge"/>
          <c:x val="0.17351600605949627"/>
          <c:y val="1.191454592405024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061688311688312E-2"/>
          <c:y val="0.18549361621117216"/>
          <c:w val="0.91802002628080281"/>
          <c:h val="0.537455722315328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7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8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9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1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3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4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5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6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Lbls>
            <c:txPr>
              <a:bodyPr rot="-540000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14'!$B$7:$B$23</c:f>
              <c:strCache>
                <c:ptCount val="17"/>
                <c:pt idx="0">
                  <c:v>Лобановское</c:v>
                </c:pt>
                <c:pt idx="1">
                  <c:v>Усть-Качкинское </c:v>
                </c:pt>
                <c:pt idx="2">
                  <c:v>Кондратовское</c:v>
                </c:pt>
                <c:pt idx="3">
                  <c:v>Бершетское</c:v>
                </c:pt>
                <c:pt idx="4">
                  <c:v>Двуреченское</c:v>
                </c:pt>
                <c:pt idx="5">
                  <c:v>Фроловское </c:v>
                </c:pt>
                <c:pt idx="6">
                  <c:v>Кукуштанское</c:v>
                </c:pt>
                <c:pt idx="7">
                  <c:v>Юговское</c:v>
                </c:pt>
                <c:pt idx="8">
                  <c:v>Платошинское</c:v>
                </c:pt>
                <c:pt idx="9">
                  <c:v>Хохловское</c:v>
                </c:pt>
                <c:pt idx="10">
                  <c:v>Юго-Камское</c:v>
                </c:pt>
                <c:pt idx="11">
                  <c:v>Култаевское</c:v>
                </c:pt>
                <c:pt idx="12">
                  <c:v>Сылвенское</c:v>
                </c:pt>
                <c:pt idx="13">
                  <c:v>Савинское</c:v>
                </c:pt>
                <c:pt idx="14">
                  <c:v>Гамовское</c:v>
                </c:pt>
                <c:pt idx="15">
                  <c:v>Пальниковское</c:v>
                </c:pt>
                <c:pt idx="16">
                  <c:v>Заболотское</c:v>
                </c:pt>
              </c:strCache>
            </c:strRef>
          </c:cat>
          <c:val>
            <c:numRef>
              <c:f>'Табл. 14'!$L$7:$L$23</c:f>
              <c:numCache>
                <c:formatCode>#,##0.0</c:formatCode>
                <c:ptCount val="17"/>
                <c:pt idx="0">
                  <c:v>485.9952526280095</c:v>
                </c:pt>
                <c:pt idx="1">
                  <c:v>319.62025316455691</c:v>
                </c:pt>
                <c:pt idx="2">
                  <c:v>240.79999999999998</c:v>
                </c:pt>
                <c:pt idx="3">
                  <c:v>182.71</c:v>
                </c:pt>
                <c:pt idx="4">
                  <c:v>157.39980763065086</c:v>
                </c:pt>
                <c:pt idx="5">
                  <c:v>109.80000000000001</c:v>
                </c:pt>
                <c:pt idx="6">
                  <c:v>107.34444444444445</c:v>
                </c:pt>
                <c:pt idx="7">
                  <c:v>106.4</c:v>
                </c:pt>
                <c:pt idx="8">
                  <c:v>103.94999999999999</c:v>
                </c:pt>
                <c:pt idx="9">
                  <c:v>100</c:v>
                </c:pt>
                <c:pt idx="10">
                  <c:v>89.8</c:v>
                </c:pt>
                <c:pt idx="11">
                  <c:v>88.64</c:v>
                </c:pt>
                <c:pt idx="12">
                  <c:v>85.838870431893682</c:v>
                </c:pt>
                <c:pt idx="13">
                  <c:v>85.085106382978722</c:v>
                </c:pt>
                <c:pt idx="14">
                  <c:v>80.1875</c:v>
                </c:pt>
                <c:pt idx="15">
                  <c:v>51.67430025445293</c:v>
                </c:pt>
                <c:pt idx="16">
                  <c:v>34.380403458213252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914688"/>
        <c:axId val="140916224"/>
      </c:barChart>
      <c:catAx>
        <c:axId val="140914688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40916224"/>
        <c:crosses val="autoZero"/>
        <c:auto val="1"/>
        <c:lblAlgn val="ctr"/>
        <c:lblOffset val="100"/>
        <c:noMultiLvlLbl val="0"/>
      </c:catAx>
      <c:valAx>
        <c:axId val="140916224"/>
        <c:scaling>
          <c:orientation val="minMax"/>
          <c:max val="490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40914688"/>
        <c:crosses val="autoZero"/>
        <c:crossBetween val="between"/>
        <c:majorUnit val="120.04"/>
        <c:minorUnit val="120.04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921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2507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249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5050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0426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0099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9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405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0652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4699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263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035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2448272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Исполнение бюджетов сельских поселений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01.07. 2017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19464" y="4293096"/>
            <a:ext cx="4824536" cy="1296144"/>
          </a:xfrm>
        </p:spPr>
        <p:txBody>
          <a:bodyPr>
            <a:normAutofit/>
          </a:bodyPr>
          <a:lstStyle/>
          <a:p>
            <a:pPr algn="l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Докладчик: Заместитель главы администрации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Пермского муниципального района по 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экономическому развитию 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Гладких Татьяна Николаевна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0" descr="C:\Documents and Settings\b_alex\Рабочий стол\ger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15888"/>
            <a:ext cx="72072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3275856" y="6093296"/>
            <a:ext cx="2771526" cy="503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2017 год</a:t>
            </a:r>
          </a:p>
          <a:p>
            <a:endParaRPr lang="ru-RU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61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3632880"/>
              </p:ext>
            </p:extLst>
          </p:nvPr>
        </p:nvGraphicFramePr>
        <p:xfrm>
          <a:off x="-937120" y="0"/>
          <a:ext cx="1008112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1949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0717910"/>
              </p:ext>
            </p:extLst>
          </p:nvPr>
        </p:nvGraphicFramePr>
        <p:xfrm>
          <a:off x="0" y="260648"/>
          <a:ext cx="9010650" cy="6486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0734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7606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Общий анализ недоимки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имущественным налогам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750800822"/>
              </p:ext>
            </p:extLst>
          </p:nvPr>
        </p:nvGraphicFramePr>
        <p:xfrm>
          <a:off x="107504" y="548680"/>
          <a:ext cx="892899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1402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84976" cy="28803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Анализ недоимки по транспортному налогу 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017252253"/>
              </p:ext>
            </p:extLst>
          </p:nvPr>
        </p:nvGraphicFramePr>
        <p:xfrm>
          <a:off x="107504" y="404664"/>
          <a:ext cx="8928992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071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7606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Анализ недоимки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налогу на имущество физических лиц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695377519"/>
              </p:ext>
            </p:extLst>
          </p:nvPr>
        </p:nvGraphicFramePr>
        <p:xfrm>
          <a:off x="107504" y="548680"/>
          <a:ext cx="892899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303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84976" cy="28803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Анализ недоимки по земельному налогу 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768228206"/>
              </p:ext>
            </p:extLst>
          </p:nvPr>
        </p:nvGraphicFramePr>
        <p:xfrm>
          <a:off x="107504" y="404664"/>
          <a:ext cx="8928992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438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8056483"/>
              </p:ext>
            </p:extLst>
          </p:nvPr>
        </p:nvGraphicFramePr>
        <p:xfrm>
          <a:off x="80962" y="57150"/>
          <a:ext cx="8982075" cy="674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5264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4072881"/>
              </p:ext>
            </p:extLst>
          </p:nvPr>
        </p:nvGraphicFramePr>
        <p:xfrm>
          <a:off x="-16064" y="18535"/>
          <a:ext cx="9160064" cy="6839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8734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5786549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3704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6737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3666043"/>
              </p:ext>
            </p:extLst>
          </p:nvPr>
        </p:nvGraphicFramePr>
        <p:xfrm>
          <a:off x="47625" y="23812"/>
          <a:ext cx="9048750" cy="6810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5320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201640"/>
              </p:ext>
            </p:extLst>
          </p:nvPr>
        </p:nvGraphicFramePr>
        <p:xfrm>
          <a:off x="133350" y="95250"/>
          <a:ext cx="8877300" cy="666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2407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5922709"/>
              </p:ext>
            </p:extLst>
          </p:nvPr>
        </p:nvGraphicFramePr>
        <p:xfrm>
          <a:off x="61912" y="38100"/>
          <a:ext cx="9020175" cy="678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292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6612397"/>
              </p:ext>
            </p:extLst>
          </p:nvPr>
        </p:nvGraphicFramePr>
        <p:xfrm>
          <a:off x="66675" y="23812"/>
          <a:ext cx="9010650" cy="6810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8633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365</Words>
  <Application>Microsoft Office PowerPoint</Application>
  <PresentationFormat>Экран (4:3)</PresentationFormat>
  <Paragraphs>172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1_Тема Office</vt:lpstr>
      <vt:lpstr>Исполнение бюджетов сельских поселений  на 01.07. 2017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Общий анализ недоимки  по имущественным налогам в разрезе сельских поселений</vt:lpstr>
      <vt:lpstr>Анализ недоимки по транспортному налогу   в разрезе сельских поселений</vt:lpstr>
      <vt:lpstr>Анализ недоимки  по налогу на имущество физических лиц  в разрезе сельских поселений</vt:lpstr>
      <vt:lpstr>Анализ недоимки по земельному налогу   в разрезе сельских поселений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feu21-02</dc:creator>
  <cp:lastModifiedBy>feu21-02</cp:lastModifiedBy>
  <cp:revision>14</cp:revision>
  <dcterms:created xsi:type="dcterms:W3CDTF">2017-08-01T09:39:33Z</dcterms:created>
  <dcterms:modified xsi:type="dcterms:W3CDTF">2017-10-20T05:11:41Z</dcterms:modified>
</cp:coreProperties>
</file>